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310" r:id="rId8"/>
    <p:sldId id="343" r:id="rId9"/>
    <p:sldId id="318" r:id="rId10"/>
    <p:sldId id="319" r:id="rId11"/>
    <p:sldId id="325" r:id="rId12"/>
    <p:sldId id="320" r:id="rId13"/>
    <p:sldId id="323" r:id="rId14"/>
    <p:sldId id="321" r:id="rId15"/>
    <p:sldId id="313" r:id="rId16"/>
    <p:sldId id="312" r:id="rId17"/>
    <p:sldId id="339" r:id="rId18"/>
    <p:sldId id="311" r:id="rId19"/>
    <p:sldId id="265" r:id="rId20"/>
    <p:sldId id="266" r:id="rId21"/>
    <p:sldId id="338" r:id="rId22"/>
    <p:sldId id="268" r:id="rId23"/>
    <p:sldId id="332" r:id="rId24"/>
    <p:sldId id="269" r:id="rId25"/>
    <p:sldId id="270" r:id="rId26"/>
    <p:sldId id="271" r:id="rId27"/>
    <p:sldId id="272" r:id="rId28"/>
    <p:sldId id="340" r:id="rId29"/>
    <p:sldId id="306" r:id="rId30"/>
    <p:sldId id="307" r:id="rId31"/>
    <p:sldId id="333" r:id="rId32"/>
    <p:sldId id="308" r:id="rId33"/>
    <p:sldId id="274" r:id="rId34"/>
    <p:sldId id="275" r:id="rId35"/>
    <p:sldId id="331" r:id="rId36"/>
    <p:sldId id="276" r:id="rId37"/>
    <p:sldId id="263" r:id="rId38"/>
    <p:sldId id="264" r:id="rId39"/>
    <p:sldId id="327" r:id="rId40"/>
    <p:sldId id="262" r:id="rId41"/>
    <p:sldId id="277" r:id="rId42"/>
    <p:sldId id="278" r:id="rId43"/>
    <p:sldId id="341" r:id="rId44"/>
    <p:sldId id="279" r:id="rId45"/>
    <p:sldId id="280" r:id="rId46"/>
    <p:sldId id="281" r:id="rId47"/>
    <p:sldId id="342" r:id="rId48"/>
    <p:sldId id="282" r:id="rId49"/>
    <p:sldId id="283" r:id="rId50"/>
    <p:sldId id="284" r:id="rId51"/>
    <p:sldId id="329" r:id="rId52"/>
    <p:sldId id="285" r:id="rId53"/>
    <p:sldId id="286" r:id="rId54"/>
    <p:sldId id="287" r:id="rId55"/>
    <p:sldId id="330" r:id="rId56"/>
    <p:sldId id="288" r:id="rId57"/>
    <p:sldId id="289" r:id="rId58"/>
    <p:sldId id="290" r:id="rId59"/>
    <p:sldId id="336" r:id="rId60"/>
    <p:sldId id="348" r:id="rId61"/>
    <p:sldId id="292" r:id="rId62"/>
    <p:sldId id="293" r:id="rId63"/>
    <p:sldId id="335" r:id="rId64"/>
    <p:sldId id="337" r:id="rId65"/>
    <p:sldId id="295" r:id="rId66"/>
    <p:sldId id="296" r:id="rId67"/>
    <p:sldId id="334" r:id="rId68"/>
    <p:sldId id="297" r:id="rId69"/>
    <p:sldId id="305" r:id="rId70"/>
    <p:sldId id="326" r:id="rId71"/>
    <p:sldId id="298" r:id="rId72"/>
    <p:sldId id="309" r:id="rId73"/>
    <p:sldId id="300" r:id="rId74"/>
    <p:sldId id="301" r:id="rId75"/>
    <p:sldId id="346" r:id="rId76"/>
    <p:sldId id="347" r:id="rId77"/>
    <p:sldId id="345" r:id="rId78"/>
    <p:sldId id="34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89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48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331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638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8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609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41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3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74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01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26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2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6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15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0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98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DB81-DFB0-4A9E-BAF4-BD7379A16590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6C7C026-0B87-4C54-B290-D4ECF197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63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srv-wwwperso.insa-toulouse.fr/~sicard/microwind/students.htm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890516"/>
            <a:ext cx="8915399" cy="2262781"/>
          </a:xfrm>
        </p:spPr>
        <p:txBody>
          <a:bodyPr/>
          <a:lstStyle/>
          <a:p>
            <a:r>
              <a:rPr lang="en-IN" dirty="0"/>
              <a:t>Implementation of Micro-Chip for </a:t>
            </a:r>
            <a:r>
              <a:rPr lang="en-IN" dirty="0" err="1"/>
              <a:t>IoT</a:t>
            </a:r>
            <a:r>
              <a:rPr lang="en-IN"/>
              <a:t> applications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370665"/>
            <a:ext cx="8915399" cy="1532998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/>
              <a:t>Done by,</a:t>
            </a:r>
          </a:p>
          <a:p>
            <a:pPr algn="r"/>
            <a:r>
              <a:rPr lang="en-US" dirty="0"/>
              <a:t>ARUMUGAM </a:t>
            </a:r>
            <a:r>
              <a:rPr lang="en-US" dirty="0" err="1"/>
              <a:t>Marimuthu</a:t>
            </a:r>
            <a:r>
              <a:rPr lang="en-US" dirty="0"/>
              <a:t>  60303</a:t>
            </a:r>
            <a:br>
              <a:rPr lang="en-US" dirty="0"/>
            </a:br>
            <a:r>
              <a:rPr lang="en-US" dirty="0"/>
              <a:t>CHINNIAH </a:t>
            </a:r>
            <a:r>
              <a:rPr lang="en-US" dirty="0" err="1"/>
              <a:t>vinodhkumar</a:t>
            </a:r>
            <a:r>
              <a:rPr lang="en-US" dirty="0"/>
              <a:t> 60307</a:t>
            </a:r>
            <a:br>
              <a:rPr lang="en-US" dirty="0"/>
            </a:br>
            <a:r>
              <a:rPr lang="en-US" dirty="0"/>
              <a:t>JOSEPH </a:t>
            </a:r>
            <a:r>
              <a:rPr lang="en-US" dirty="0" err="1"/>
              <a:t>Jojo</a:t>
            </a:r>
            <a:r>
              <a:rPr lang="en-US" dirty="0"/>
              <a:t> 60299</a:t>
            </a:r>
            <a:br>
              <a:rPr lang="en-US" dirty="0"/>
            </a:br>
            <a:r>
              <a:rPr lang="en-US" dirty="0"/>
              <a:t>OKORO </a:t>
            </a:r>
            <a:r>
              <a:rPr lang="en-US" dirty="0" err="1"/>
              <a:t>Oghenerume</a:t>
            </a:r>
            <a:r>
              <a:rPr lang="en-US" dirty="0"/>
              <a:t> Cyril 60481</a:t>
            </a:r>
            <a:br>
              <a:rPr lang="en-US" dirty="0"/>
            </a:br>
            <a:r>
              <a:rPr lang="en-US" dirty="0"/>
              <a:t>SENGUTTUVAN Dhinesh Kumar 11000</a:t>
            </a:r>
            <a:br>
              <a:rPr lang="en-US" dirty="0"/>
            </a:br>
            <a:r>
              <a:rPr lang="en-US" dirty="0"/>
              <a:t>VENKATESAN Shalini- 60301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592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VSM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252" y="1755867"/>
            <a:ext cx="1154334" cy="960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Phase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Left-Right Arrow 20"/>
          <p:cNvSpPr/>
          <p:nvPr/>
        </p:nvSpPr>
        <p:spPr>
          <a:xfrm>
            <a:off x="6261970" y="1905001"/>
            <a:ext cx="430127" cy="338066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88735" y="1905000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735" y="2528047"/>
            <a:ext cx="372768" cy="7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88735" y="2090237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7" idx="1"/>
          </p:cNvCxnSpPr>
          <p:nvPr/>
        </p:nvCxnSpPr>
        <p:spPr>
          <a:xfrm rot="5400000">
            <a:off x="3151389" y="3119907"/>
            <a:ext cx="1474991" cy="666986"/>
          </a:xfrm>
          <a:prstGeom prst="bentConnector4">
            <a:avLst>
              <a:gd name="adj1" fmla="val 39128"/>
              <a:gd name="adj2" fmla="val 13427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endCxn id="9" idx="1"/>
          </p:cNvCxnSpPr>
          <p:nvPr/>
        </p:nvCxnSpPr>
        <p:spPr>
          <a:xfrm rot="5400000">
            <a:off x="1908691" y="4362604"/>
            <a:ext cx="3626895" cy="333492"/>
          </a:xfrm>
          <a:prstGeom prst="bentConnector4">
            <a:avLst>
              <a:gd name="adj1" fmla="val 11651"/>
              <a:gd name="adj2" fmla="val 30967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88735" y="2253492"/>
            <a:ext cx="372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522144" y="3323716"/>
            <a:ext cx="111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ProgCount</a:t>
            </a:r>
            <a:endParaRPr lang="en-IN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551720" y="2742711"/>
            <a:ext cx="1118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Feed with the </a:t>
            </a:r>
            <a:r>
              <a:rPr lang="en-IN" sz="1400" dirty="0" err="1"/>
              <a:t>instr</a:t>
            </a:r>
            <a:endParaRPr lang="en-IN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2029956" y="6375290"/>
            <a:ext cx="111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EnableInstr</a:t>
            </a:r>
            <a:endParaRPr lang="en-IN" sz="1400" dirty="0"/>
          </a:p>
        </p:txBody>
      </p:sp>
      <p:cxnSp>
        <p:nvCxnSpPr>
          <p:cNvPr id="31" name="Elbow Connector 30"/>
          <p:cNvCxnSpPr>
            <a:endCxn id="4" idx="3"/>
          </p:cNvCxnSpPr>
          <p:nvPr/>
        </p:nvCxnSpPr>
        <p:spPr>
          <a:xfrm rot="16200000" flipV="1">
            <a:off x="3793507" y="4069367"/>
            <a:ext cx="3817428" cy="1648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6184" y="6060495"/>
            <a:ext cx="148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84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03742"/>
            <a:ext cx="8911687" cy="1280890"/>
          </a:xfrm>
        </p:spPr>
        <p:txBody>
          <a:bodyPr/>
          <a:lstStyle/>
          <a:p>
            <a:r>
              <a:rPr lang="en-IN" dirty="0"/>
              <a:t>Load Instruction(LDA=00000101)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IN" dirty="0"/>
              <a:t>Phase 3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252" y="1755867"/>
            <a:ext cx="1154334" cy="96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Phase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88735" y="1905000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735" y="2528047"/>
            <a:ext cx="372768" cy="7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88735" y="2090237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88735" y="2253492"/>
            <a:ext cx="372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016325" y="4284908"/>
            <a:ext cx="1171999" cy="3358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LoadB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511950" y="4468479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842247" y="6172407"/>
            <a:ext cx="1383239" cy="3358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EnableInstr</a:t>
            </a:r>
            <a:endParaRPr lang="en-IN" dirty="0"/>
          </a:p>
        </p:txBody>
      </p:sp>
      <p:cxnSp>
        <p:nvCxnSpPr>
          <p:cNvPr id="21" name="Straight Arrow Connector 20"/>
          <p:cNvCxnSpPr>
            <a:stCxn id="46" idx="3"/>
            <a:endCxn id="9" idx="1"/>
          </p:cNvCxnSpPr>
          <p:nvPr/>
        </p:nvCxnSpPr>
        <p:spPr>
          <a:xfrm>
            <a:off x="3225486" y="6340309"/>
            <a:ext cx="329906" cy="2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Left-Right Arrow 29"/>
          <p:cNvSpPr/>
          <p:nvPr/>
        </p:nvSpPr>
        <p:spPr>
          <a:xfrm>
            <a:off x="6281410" y="1981484"/>
            <a:ext cx="391245" cy="293288"/>
          </a:xfrm>
          <a:prstGeom prst="left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56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03742"/>
            <a:ext cx="8911687" cy="1280890"/>
          </a:xfrm>
        </p:spPr>
        <p:txBody>
          <a:bodyPr/>
          <a:lstStyle/>
          <a:p>
            <a:r>
              <a:rPr lang="en-IN" dirty="0"/>
              <a:t>Get Input (IN=00000100)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VSM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252" y="1755867"/>
            <a:ext cx="1154334" cy="96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Phase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88735" y="1905000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735" y="2528047"/>
            <a:ext cx="372768" cy="7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5619806" y="2090237"/>
            <a:ext cx="367540" cy="2932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88735" y="2090237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88735" y="2253492"/>
            <a:ext cx="372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6279858" y="1992387"/>
            <a:ext cx="430127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034319" y="1832372"/>
            <a:ext cx="1023413" cy="273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LoadA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520026" y="1992387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498957" y="4647614"/>
            <a:ext cx="1249908" cy="302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EnableIn</a:t>
            </a:r>
            <a:endParaRPr lang="en-IN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9002658" y="4775320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1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03742"/>
            <a:ext cx="8911687" cy="1280890"/>
          </a:xfrm>
        </p:spPr>
        <p:txBody>
          <a:bodyPr/>
          <a:lstStyle/>
          <a:p>
            <a:r>
              <a:rPr lang="en-IN" dirty="0"/>
              <a:t>Subtraction(SUB=00000010)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Phase 4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252" y="1755867"/>
            <a:ext cx="1154334" cy="96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Phase 4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88735" y="1905000"/>
            <a:ext cx="372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735" y="2528047"/>
            <a:ext cx="372768" cy="7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88735" y="2090237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88735" y="2253492"/>
            <a:ext cx="37276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6279105" y="1952708"/>
            <a:ext cx="430127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034319" y="1770230"/>
            <a:ext cx="1171999" cy="3358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LoadA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520026" y="1992387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34318" y="3386719"/>
            <a:ext cx="1414047" cy="3358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Sub=0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034317" y="2928306"/>
            <a:ext cx="1414048" cy="3358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EnableAlu</a:t>
            </a:r>
            <a:endParaRPr lang="en-IN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8538018" y="3151141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8538018" y="3485512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26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03742"/>
            <a:ext cx="8911687" cy="1280890"/>
          </a:xfrm>
        </p:spPr>
        <p:txBody>
          <a:bodyPr/>
          <a:lstStyle/>
          <a:p>
            <a:r>
              <a:rPr lang="en-IN" dirty="0"/>
              <a:t>Give Output (OUT=00000011)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Phase 3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252" y="1755867"/>
            <a:ext cx="1154334" cy="96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Phase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88735" y="1905000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735" y="2528047"/>
            <a:ext cx="372768" cy="7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5619806" y="2090237"/>
            <a:ext cx="367540" cy="2932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88735" y="2090237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88735" y="2253492"/>
            <a:ext cx="372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6279105" y="1952708"/>
            <a:ext cx="430127" cy="3380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034319" y="1770230"/>
            <a:ext cx="1171999" cy="3358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EnableA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520026" y="1992387"/>
            <a:ext cx="496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9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D-register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439" y="2133600"/>
            <a:ext cx="9723550" cy="3777622"/>
          </a:xfrm>
        </p:spPr>
        <p:txBody>
          <a:bodyPr/>
          <a:lstStyle/>
          <a:p>
            <a:r>
              <a:rPr lang="en-IN" dirty="0"/>
              <a:t>One of the most widely used cells in integrated circuit design.</a:t>
            </a:r>
          </a:p>
          <a:p>
            <a:r>
              <a:rPr lang="en-IN" dirty="0"/>
              <a:t>Uses edge-triggered latches.</a:t>
            </a:r>
          </a:p>
          <a:p>
            <a:r>
              <a:rPr lang="en-IN" dirty="0"/>
              <a:t>Information flows from input D to the Output Q only at a rise edge clock.</a:t>
            </a:r>
          </a:p>
          <a:p>
            <a:r>
              <a:rPr lang="en-IN" dirty="0"/>
              <a:t>Circuit is based on inverters and pass transistors. </a:t>
            </a:r>
          </a:p>
          <a:p>
            <a:r>
              <a:rPr lang="en-IN" dirty="0"/>
              <a:t>It is constructed from two memory loop circuits in series. </a:t>
            </a:r>
          </a:p>
          <a:p>
            <a:r>
              <a:rPr lang="en-IN" dirty="0"/>
              <a:t>The cell structure includes a master memory cell(left) and slave memory cell (right).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964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D-register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5" y="2133600"/>
            <a:ext cx="8036416" cy="3778250"/>
          </a:xfrm>
        </p:spPr>
      </p:pic>
    </p:spTree>
    <p:extLst>
      <p:ext uri="{BB962C8B-B14F-4D97-AF65-F5344CB8AC3E}">
        <p14:creationId xmlns:p14="http://schemas.microsoft.com/office/powerpoint/2010/main" val="60839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1" y="2133600"/>
            <a:ext cx="7623555" cy="3778250"/>
          </a:xfrm>
        </p:spPr>
      </p:pic>
    </p:spTree>
    <p:extLst>
      <p:ext uri="{BB962C8B-B14F-4D97-AF65-F5344CB8AC3E}">
        <p14:creationId xmlns:p14="http://schemas.microsoft.com/office/powerpoint/2010/main" val="410957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87" y="2133600"/>
            <a:ext cx="7993055" cy="377825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9238"/>
              </p:ext>
            </p:extLst>
          </p:nvPr>
        </p:nvGraphicFramePr>
        <p:xfrm>
          <a:off x="2263082" y="2133600"/>
          <a:ext cx="659685" cy="37782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r>
                        <a:rPr lang="en-IN" b="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r>
                        <a:rPr lang="en-IN" dirty="0" err="1"/>
                        <a:t>clk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r>
                        <a:rPr lang="en-IN" dirty="0" err="1"/>
                        <a:t>rst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r>
                        <a:rPr lang="en-IN" dirty="0"/>
                        <a:t>~q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r>
                        <a:rPr lang="en-IN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435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Microinstruction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Heart of the microprocessor.</a:t>
            </a:r>
          </a:p>
          <a:p>
            <a:r>
              <a:rPr lang="en-IN" dirty="0"/>
              <a:t>Controls the Enable and Latch signals.</a:t>
            </a:r>
          </a:p>
          <a:p>
            <a:r>
              <a:rPr lang="en-IN" dirty="0"/>
              <a:t>Instruction code and Phase information is the input of microinstruction.</a:t>
            </a:r>
          </a:p>
          <a:p>
            <a:r>
              <a:rPr lang="en-IN" dirty="0"/>
              <a:t>Four input AND gate used to serve as a Instruction decoder.</a:t>
            </a:r>
          </a:p>
          <a:p>
            <a:r>
              <a:rPr lang="en-IN" dirty="0"/>
              <a:t>Stores the sequence for the last two phase for each instruction.</a:t>
            </a:r>
          </a:p>
        </p:txBody>
      </p:sp>
    </p:spTree>
    <p:extLst>
      <p:ext uri="{BB962C8B-B14F-4D97-AF65-F5344CB8AC3E}">
        <p14:creationId xmlns:p14="http://schemas.microsoft.com/office/powerpoint/2010/main" val="382538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 and simulate a </a:t>
            </a:r>
            <a:r>
              <a:rPr lang="en-IN" dirty="0" err="1"/>
              <a:t>SoC</a:t>
            </a:r>
            <a:r>
              <a:rPr lang="en-IN" dirty="0"/>
              <a:t> using a BT connection integrated for a wireless communication with a terminal and CMOS based sensors to interact with its environment. </a:t>
            </a:r>
          </a:p>
          <a:p>
            <a:r>
              <a:rPr lang="en-IN" dirty="0"/>
              <a:t>This </a:t>
            </a:r>
            <a:r>
              <a:rPr lang="en-IN" dirty="0" err="1"/>
              <a:t>SoC</a:t>
            </a:r>
            <a:r>
              <a:rPr lang="en-IN" dirty="0"/>
              <a:t> will implemented using the platform </a:t>
            </a:r>
            <a:r>
              <a:rPr lang="en-IN" dirty="0" err="1"/>
              <a:t>MicroWind</a:t>
            </a:r>
            <a:r>
              <a:rPr lang="en-IN" dirty="0"/>
              <a:t> for a CMOS technology of 130nm. </a:t>
            </a:r>
          </a:p>
        </p:txBody>
      </p:sp>
    </p:spTree>
    <p:extLst>
      <p:ext uri="{BB962C8B-B14F-4D97-AF65-F5344CB8AC3E}">
        <p14:creationId xmlns:p14="http://schemas.microsoft.com/office/powerpoint/2010/main" val="369213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Microinstruction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28" y="1610436"/>
            <a:ext cx="9239085" cy="4722125"/>
          </a:xfrm>
        </p:spPr>
      </p:pic>
    </p:spTree>
    <p:extLst>
      <p:ext uri="{BB962C8B-B14F-4D97-AF65-F5344CB8AC3E}">
        <p14:creationId xmlns:p14="http://schemas.microsoft.com/office/powerpoint/2010/main" val="193603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33599"/>
            <a:ext cx="8263965" cy="4074017"/>
          </a:xfrm>
        </p:spPr>
      </p:pic>
    </p:spTree>
    <p:extLst>
      <p:ext uri="{BB962C8B-B14F-4D97-AF65-F5344CB8AC3E}">
        <p14:creationId xmlns:p14="http://schemas.microsoft.com/office/powerpoint/2010/main" val="127429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Program Counter is a 8-bit register.</a:t>
            </a:r>
          </a:p>
          <a:p>
            <a:r>
              <a:rPr lang="en-IN" dirty="0"/>
              <a:t>Monitor the address of the active instruction.</a:t>
            </a:r>
          </a:p>
          <a:p>
            <a:r>
              <a:rPr lang="en-IN" dirty="0"/>
              <a:t>Counts from 00000000 to 11111111.</a:t>
            </a:r>
          </a:p>
          <a:p>
            <a:r>
              <a:rPr lang="en-IN" dirty="0"/>
              <a:t>Counter set to 00000000 so that microprocessor starts by the first instruction.</a:t>
            </a:r>
          </a:p>
          <a:p>
            <a:r>
              <a:rPr lang="en-IN" dirty="0"/>
              <a:t>Chain edge-sensitive D-registers.</a:t>
            </a:r>
          </a:p>
          <a:p>
            <a:r>
              <a:rPr lang="en-IN" dirty="0"/>
              <a:t>Circuit is very simple and works Asynchronously.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55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3004935"/>
            <a:ext cx="8915401" cy="333128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89212" y="2558603"/>
            <a:ext cx="8915400" cy="3777622"/>
          </a:xfrm>
        </p:spPr>
        <p:txBody>
          <a:bodyPr/>
          <a:lstStyle/>
          <a:p>
            <a:r>
              <a:rPr lang="en-IN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138165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Program Counter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15" y="1801504"/>
            <a:ext cx="9157198" cy="39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51" y="1624083"/>
            <a:ext cx="7812862" cy="4735773"/>
          </a:xfrm>
        </p:spPr>
      </p:pic>
      <p:sp>
        <p:nvSpPr>
          <p:cNvPr id="7" name="TextBox 6"/>
          <p:cNvSpPr txBox="1"/>
          <p:nvPr/>
        </p:nvSpPr>
        <p:spPr>
          <a:xfrm>
            <a:off x="2253803" y="1892121"/>
            <a:ext cx="489397" cy="4473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Clk</a:t>
            </a:r>
            <a:endParaRPr lang="en-IN" sz="12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Cnt</a:t>
            </a:r>
            <a:endParaRPr lang="en-IN" sz="12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Inv</a:t>
            </a:r>
            <a:endParaRPr lang="en-IN" sz="12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Po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P7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Q3Q4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Q7</a:t>
            </a:r>
          </a:p>
        </p:txBody>
      </p:sp>
    </p:spTree>
    <p:extLst>
      <p:ext uri="{BB962C8B-B14F-4D97-AF65-F5344CB8AC3E}">
        <p14:creationId xmlns:p14="http://schemas.microsoft.com/office/powerpoint/2010/main" val="62666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Memory - SRAM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Program memory contain up to 16 bytes.</a:t>
            </a:r>
          </a:p>
          <a:p>
            <a:r>
              <a:rPr lang="en-IN" dirty="0"/>
              <a:t>Store instructions for execution.</a:t>
            </a:r>
          </a:p>
          <a:p>
            <a:r>
              <a:rPr lang="en-IN" dirty="0"/>
              <a:t>Each instruction coded on 8 bits.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602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Program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3" y="1506828"/>
            <a:ext cx="6684135" cy="4405022"/>
          </a:xfrm>
        </p:spPr>
      </p:pic>
    </p:spTree>
    <p:extLst>
      <p:ext uri="{BB962C8B-B14F-4D97-AF65-F5344CB8AC3E}">
        <p14:creationId xmlns:p14="http://schemas.microsoft.com/office/powerpoint/2010/main" val="3706625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48" y="2133600"/>
            <a:ext cx="7093813" cy="3778250"/>
          </a:xfrm>
        </p:spPr>
      </p:pic>
    </p:spTree>
    <p:extLst>
      <p:ext uri="{BB962C8B-B14F-4D97-AF65-F5344CB8AC3E}">
        <p14:creationId xmlns:p14="http://schemas.microsoft.com/office/powerpoint/2010/main" val="4114873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119" y="2133600"/>
            <a:ext cx="9676263" cy="3777622"/>
          </a:xfrm>
        </p:spPr>
        <p:txBody>
          <a:bodyPr/>
          <a:lstStyle/>
          <a:p>
            <a:r>
              <a:rPr lang="en-IN" dirty="0"/>
              <a:t>Based on edge sensitive latch and XOR gates.</a:t>
            </a:r>
          </a:p>
          <a:p>
            <a:r>
              <a:rPr lang="en-IN" dirty="0"/>
              <a:t>It produce the four  phase signals phase0 to phase3 at the negative edge of clock</a:t>
            </a:r>
          </a:p>
          <a:p>
            <a:r>
              <a:rPr lang="en-IN" dirty="0"/>
              <a:t>Phase1 - Address state</a:t>
            </a:r>
          </a:p>
          <a:p>
            <a:r>
              <a:rPr lang="en-IN" dirty="0"/>
              <a:t>Phase2 - Increment state</a:t>
            </a:r>
          </a:p>
          <a:p>
            <a:r>
              <a:rPr lang="en-IN" dirty="0"/>
              <a:t>Phase3 - Execute step 1</a:t>
            </a:r>
          </a:p>
          <a:p>
            <a:r>
              <a:rPr lang="en-IN" dirty="0"/>
              <a:t>Phase4 - Execute step 2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58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Scale Down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120 nm Technology scale down</a:t>
            </a:r>
          </a:p>
          <a:p>
            <a:r>
              <a:rPr lang="en-IN" dirty="0"/>
              <a:t>Gate dielectric – SiO2</a:t>
            </a:r>
          </a:p>
          <a:p>
            <a:r>
              <a:rPr lang="en-IN" dirty="0" err="1"/>
              <a:t>Kgates</a:t>
            </a:r>
            <a:r>
              <a:rPr lang="en-IN" dirty="0"/>
              <a:t> – 240 mm2</a:t>
            </a:r>
          </a:p>
          <a:p>
            <a:r>
              <a:rPr lang="en-IN" dirty="0"/>
              <a:t>Effective gate length – 70nm</a:t>
            </a:r>
          </a:p>
          <a:p>
            <a:r>
              <a:rPr lang="en-IN" dirty="0"/>
              <a:t>Smaller</a:t>
            </a:r>
          </a:p>
          <a:p>
            <a:r>
              <a:rPr lang="en-IN" dirty="0"/>
              <a:t>Faster</a:t>
            </a:r>
          </a:p>
          <a:p>
            <a:r>
              <a:rPr lang="en-IN" dirty="0"/>
              <a:t>Less Power Consumption</a:t>
            </a:r>
          </a:p>
          <a:p>
            <a:r>
              <a:rPr lang="en-IN" dirty="0"/>
              <a:t>Cheaper (If fabricates million)</a:t>
            </a:r>
          </a:p>
        </p:txBody>
      </p:sp>
    </p:spTree>
    <p:extLst>
      <p:ext uri="{BB962C8B-B14F-4D97-AF65-F5344CB8AC3E}">
        <p14:creationId xmlns:p14="http://schemas.microsoft.com/office/powerpoint/2010/main" val="411681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Phase Generator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1905000"/>
            <a:ext cx="8915400" cy="4345675"/>
          </a:xfrm>
        </p:spPr>
      </p:pic>
    </p:spTree>
    <p:extLst>
      <p:ext uri="{BB962C8B-B14F-4D97-AF65-F5344CB8AC3E}">
        <p14:creationId xmlns:p14="http://schemas.microsoft.com/office/powerpoint/2010/main" val="3492025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2133600"/>
            <a:ext cx="8911686" cy="3778250"/>
          </a:xfrm>
        </p:spPr>
      </p:pic>
    </p:spTree>
    <p:extLst>
      <p:ext uri="{BB962C8B-B14F-4D97-AF65-F5344CB8AC3E}">
        <p14:creationId xmlns:p14="http://schemas.microsoft.com/office/powerpoint/2010/main" val="260088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748" y="2133599"/>
            <a:ext cx="7786529" cy="4117075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643852"/>
              </p:ext>
            </p:extLst>
          </p:nvPr>
        </p:nvGraphicFramePr>
        <p:xfrm>
          <a:off x="2185809" y="2498502"/>
          <a:ext cx="814231" cy="36318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4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307">
                <a:tc>
                  <a:txBody>
                    <a:bodyPr/>
                    <a:lstStyle/>
                    <a:p>
                      <a:r>
                        <a:rPr lang="en-IN" sz="1200" b="0" dirty="0" err="1"/>
                        <a:t>cnt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r>
                        <a:rPr lang="en-IN" sz="1200" b="0" dirty="0" err="1"/>
                        <a:t>rst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r>
                        <a:rPr lang="en-IN" sz="1200" b="0" dirty="0"/>
                        <a:t>phase0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dirty="0"/>
                        <a:t>phase1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dirty="0"/>
                        <a:t>phase2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dirty="0"/>
                        <a:t>phase3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26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Stores the content of program memory.</a:t>
            </a:r>
          </a:p>
          <a:p>
            <a:r>
              <a:rPr lang="en-IN" dirty="0"/>
              <a:t>Gives the copy of current instruction and release the main memory.</a:t>
            </a:r>
          </a:p>
          <a:p>
            <a:r>
              <a:rPr lang="en-IN" dirty="0"/>
              <a:t>Instruction code is stored by 8 D-register.</a:t>
            </a:r>
          </a:p>
          <a:p>
            <a:r>
              <a:rPr lang="en-IN" dirty="0"/>
              <a:t>Data is stored by separate 8 D-register.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7538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Instruction Register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719618"/>
            <a:ext cx="7110633" cy="4804012"/>
          </a:xfrm>
        </p:spPr>
      </p:pic>
    </p:spTree>
    <p:extLst>
      <p:ext uri="{BB962C8B-B14F-4D97-AF65-F5344CB8AC3E}">
        <p14:creationId xmlns:p14="http://schemas.microsoft.com/office/powerpoint/2010/main" val="479543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58" y="2133600"/>
            <a:ext cx="7585656" cy="3778250"/>
          </a:xfrm>
        </p:spPr>
      </p:pic>
    </p:spTree>
    <p:extLst>
      <p:ext uri="{BB962C8B-B14F-4D97-AF65-F5344CB8AC3E}">
        <p14:creationId xmlns:p14="http://schemas.microsoft.com/office/powerpoint/2010/main" val="202507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262" y="1514901"/>
            <a:ext cx="7681460" cy="4763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1696" y="1839461"/>
            <a:ext cx="48939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Db7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 err="1"/>
              <a:t>Ebl</a:t>
            </a:r>
            <a:endParaRPr lang="en-IN" sz="8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B7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 err="1"/>
              <a:t>Clk</a:t>
            </a:r>
            <a:endParaRPr lang="en-IN" sz="8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 err="1"/>
              <a:t>Toins</a:t>
            </a:r>
            <a:endParaRPr lang="en-IN" sz="8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..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800" dirty="0"/>
              <a:t>tinst7</a:t>
            </a:r>
          </a:p>
        </p:txBody>
      </p:sp>
    </p:spTree>
    <p:extLst>
      <p:ext uri="{BB962C8B-B14F-4D97-AF65-F5344CB8AC3E}">
        <p14:creationId xmlns:p14="http://schemas.microsoft.com/office/powerpoint/2010/main" val="1348320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ACCUMULATOR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7290" y="2133600"/>
            <a:ext cx="9994710" cy="3777622"/>
          </a:xfrm>
        </p:spPr>
        <p:txBody>
          <a:bodyPr/>
          <a:lstStyle/>
          <a:p>
            <a:r>
              <a:rPr lang="en-IN" dirty="0"/>
              <a:t>8-bit register.</a:t>
            </a:r>
          </a:p>
          <a:p>
            <a:r>
              <a:rPr lang="en-IN" dirty="0"/>
              <a:t>Based on 8 edge-sensitive D-registers.</a:t>
            </a:r>
          </a:p>
          <a:p>
            <a:r>
              <a:rPr lang="en-IN" dirty="0"/>
              <a:t>Build with 3 state inverter to access the internal bus.</a:t>
            </a:r>
          </a:p>
          <a:p>
            <a:r>
              <a:rPr lang="en-IN" dirty="0"/>
              <a:t>Stores the intermediate results.</a:t>
            </a:r>
          </a:p>
          <a:p>
            <a:r>
              <a:rPr lang="en-IN" dirty="0"/>
              <a:t>It places the accumulator results on the internal bus when Enable A signal is asserted</a:t>
            </a:r>
          </a:p>
          <a:p>
            <a:r>
              <a:rPr lang="en-IN" dirty="0"/>
              <a:t>The register output is permanently available through AluA0…AluA7 for the operation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418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Accumulator A</a:t>
            </a:r>
          </a:p>
        </p:txBody>
      </p:sp>
      <p:pic>
        <p:nvPicPr>
          <p:cNvPr id="4" name="Content Placeholder 3" descr="Accu 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47917" y="1637731"/>
            <a:ext cx="4858602" cy="4367284"/>
          </a:xfrm>
        </p:spPr>
      </p:pic>
    </p:spTree>
    <p:extLst>
      <p:ext uri="{BB962C8B-B14F-4D97-AF65-F5344CB8AC3E}">
        <p14:creationId xmlns:p14="http://schemas.microsoft.com/office/powerpoint/2010/main" val="2917525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21" y="1700011"/>
            <a:ext cx="7984902" cy="4211839"/>
          </a:xfrm>
        </p:spPr>
      </p:pic>
    </p:spTree>
    <p:extLst>
      <p:ext uri="{BB962C8B-B14F-4D97-AF65-F5344CB8AC3E}">
        <p14:creationId xmlns:p14="http://schemas.microsoft.com/office/powerpoint/2010/main" val="230678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Microwind</a:t>
            </a:r>
            <a:r>
              <a:rPr lang="en-IN" dirty="0"/>
              <a:t> Software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User-friendly design tool</a:t>
            </a:r>
          </a:p>
          <a:p>
            <a:r>
              <a:rPr lang="en-IN" dirty="0"/>
              <a:t>Simulate and design an integrated circuit at physical description level.</a:t>
            </a:r>
          </a:p>
          <a:p>
            <a:r>
              <a:rPr lang="en-IN" dirty="0"/>
              <a:t>Innovative CMOS design tool for educational market.</a:t>
            </a:r>
          </a:p>
          <a:p>
            <a:r>
              <a:rPr lang="en-IN" dirty="0"/>
              <a:t>It works in Lambda units (</a:t>
            </a:r>
            <a:r>
              <a:rPr lang="el-GR" dirty="0"/>
              <a:t>λ</a:t>
            </a:r>
            <a:r>
              <a:rPr lang="en-IN" dirty="0"/>
              <a:t>).</a:t>
            </a:r>
          </a:p>
          <a:p>
            <a:r>
              <a:rPr lang="en-IN" dirty="0"/>
              <a:t>DRC Checks.</a:t>
            </a:r>
          </a:p>
          <a:p>
            <a:r>
              <a:rPr lang="en-IN" dirty="0"/>
              <a:t>500 design rules for 130nm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6200"/>
          </a:xfrm>
        </p:spPr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99" y="1460310"/>
            <a:ext cx="9204101" cy="5036023"/>
          </a:xfrm>
        </p:spPr>
      </p:pic>
      <p:sp>
        <p:nvSpPr>
          <p:cNvPr id="5" name="TextBox 4"/>
          <p:cNvSpPr txBox="1"/>
          <p:nvPr/>
        </p:nvSpPr>
        <p:spPr>
          <a:xfrm>
            <a:off x="2301015" y="1741812"/>
            <a:ext cx="489397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 err="1"/>
              <a:t>Ena</a:t>
            </a:r>
            <a:endParaRPr lang="en-IN" sz="10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Alu0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Alu7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.b7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 err="1"/>
              <a:t>clk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01839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Logic Unit - ALU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Subtraction operation</a:t>
            </a:r>
          </a:p>
          <a:p>
            <a:r>
              <a:rPr lang="en-IN" dirty="0"/>
              <a:t>Requires 8 cascaded full adder </a:t>
            </a:r>
          </a:p>
          <a:p>
            <a:r>
              <a:rPr lang="en-IN" dirty="0"/>
              <a:t>Build two complementary things</a:t>
            </a:r>
          </a:p>
          <a:p>
            <a:r>
              <a:rPr lang="en-IN" dirty="0"/>
              <a:t>A circuit that produces the 1’s complementary of A</a:t>
            </a:r>
          </a:p>
          <a:p>
            <a:r>
              <a:rPr lang="en-IN" dirty="0"/>
              <a:t>A small circuit that set the initial carry to 1. </a:t>
            </a:r>
          </a:p>
        </p:txBody>
      </p:sp>
    </p:spTree>
    <p:extLst>
      <p:ext uri="{BB962C8B-B14F-4D97-AF65-F5344CB8AC3E}">
        <p14:creationId xmlns:p14="http://schemas.microsoft.com/office/powerpoint/2010/main" val="2811862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ALU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1777285"/>
            <a:ext cx="8915400" cy="4250028"/>
          </a:xfrm>
        </p:spPr>
      </p:pic>
    </p:spTree>
    <p:extLst>
      <p:ext uri="{BB962C8B-B14F-4D97-AF65-F5344CB8AC3E}">
        <p14:creationId xmlns:p14="http://schemas.microsoft.com/office/powerpoint/2010/main" val="98732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74" y="2133599"/>
            <a:ext cx="5241701" cy="4138411"/>
          </a:xfrm>
        </p:spPr>
      </p:pic>
    </p:spTree>
    <p:extLst>
      <p:ext uri="{BB962C8B-B14F-4D97-AF65-F5344CB8AC3E}">
        <p14:creationId xmlns:p14="http://schemas.microsoft.com/office/powerpoint/2010/main" val="3157201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20" y="1904999"/>
            <a:ext cx="7919109" cy="4624589"/>
          </a:xfrm>
        </p:spPr>
      </p:pic>
      <p:sp>
        <p:nvSpPr>
          <p:cNvPr id="5" name="TextBox 4"/>
          <p:cNvSpPr txBox="1"/>
          <p:nvPr/>
        </p:nvSpPr>
        <p:spPr>
          <a:xfrm>
            <a:off x="2172225" y="1955440"/>
            <a:ext cx="489397" cy="479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B7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C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Alu0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Alu7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33721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Accumulator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472" y="2133600"/>
            <a:ext cx="9885528" cy="3777622"/>
          </a:xfrm>
        </p:spPr>
        <p:txBody>
          <a:bodyPr/>
          <a:lstStyle/>
          <a:p>
            <a:r>
              <a:rPr lang="en-IN" dirty="0"/>
              <a:t>Similar to Accumulator A</a:t>
            </a:r>
          </a:p>
          <a:p>
            <a:r>
              <a:rPr lang="en-IN" dirty="0"/>
              <a:t>8-bit register</a:t>
            </a:r>
          </a:p>
          <a:p>
            <a:r>
              <a:rPr lang="en-IN" dirty="0"/>
              <a:t>Based on 8 edge-sensitive D-registers.</a:t>
            </a:r>
          </a:p>
          <a:p>
            <a:r>
              <a:rPr lang="en-IN" dirty="0"/>
              <a:t>Mainly used to supply the numbers to execute an operation</a:t>
            </a:r>
          </a:p>
          <a:p>
            <a:r>
              <a:rPr lang="en-IN" dirty="0"/>
              <a:t>The register output is permanently available through AluB0…AluB7 for the operation</a:t>
            </a:r>
          </a:p>
          <a:p>
            <a:r>
              <a:rPr lang="en-IN" dirty="0"/>
              <a:t>Latch A signal used to authorize the transfer of input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503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Accumulator B</a:t>
            </a:r>
          </a:p>
        </p:txBody>
      </p:sp>
      <p:pic>
        <p:nvPicPr>
          <p:cNvPr id="4" name="Content Placeholder 3" descr="Screenshot (8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9213" y="1905000"/>
            <a:ext cx="8915400" cy="43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11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94" y="2133600"/>
            <a:ext cx="7928877" cy="3778250"/>
          </a:xfrm>
        </p:spPr>
      </p:pic>
    </p:spTree>
    <p:extLst>
      <p:ext uri="{BB962C8B-B14F-4D97-AF65-F5344CB8AC3E}">
        <p14:creationId xmlns:p14="http://schemas.microsoft.com/office/powerpoint/2010/main" val="195484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73" y="1555845"/>
            <a:ext cx="8889306" cy="5022376"/>
          </a:xfrm>
        </p:spPr>
      </p:pic>
      <p:sp>
        <p:nvSpPr>
          <p:cNvPr id="6" name="TextBox 5"/>
          <p:cNvSpPr txBox="1"/>
          <p:nvPr/>
        </p:nvSpPr>
        <p:spPr>
          <a:xfrm>
            <a:off x="2172225" y="1955440"/>
            <a:ext cx="4893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Alu0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Alu7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0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0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0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0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CLK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RST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793551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8-bit register</a:t>
            </a:r>
          </a:p>
          <a:p>
            <a:r>
              <a:rPr lang="en-IN" dirty="0"/>
              <a:t>Simple set of Eight 3-state buffers.</a:t>
            </a:r>
          </a:p>
          <a:p>
            <a:r>
              <a:rPr lang="en-IN" dirty="0"/>
              <a:t>No need of D-registers.</a:t>
            </a:r>
          </a:p>
          <a:p>
            <a:r>
              <a:rPr lang="en-IN" dirty="0"/>
              <a:t>Directly transfer the sensor’s data to Accumulator 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72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60336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Very Simple Microprocessor </a:t>
            </a:r>
            <a:br>
              <a:rPr lang="en-IN" dirty="0"/>
            </a:br>
            <a:r>
              <a:rPr lang="en-IN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41226"/>
            <a:ext cx="8915400" cy="4622042"/>
          </a:xfrm>
        </p:spPr>
        <p:txBody>
          <a:bodyPr/>
          <a:lstStyle/>
          <a:p>
            <a:r>
              <a:rPr lang="en-IN" dirty="0"/>
              <a:t>The goal of this project is to build a 8 bit processor at logic level</a:t>
            </a:r>
          </a:p>
          <a:p>
            <a:r>
              <a:rPr lang="en-IN" dirty="0"/>
              <a:t>VSM Architecture includes:</a:t>
            </a:r>
          </a:p>
          <a:p>
            <a:pPr marL="0" indent="0">
              <a:buNone/>
            </a:pPr>
            <a:r>
              <a:rPr lang="en-IN" dirty="0"/>
              <a:t>                1) Microinstruction                          10)  Bluetooth</a:t>
            </a:r>
          </a:p>
          <a:p>
            <a:pPr marL="0" indent="0">
              <a:buNone/>
            </a:pPr>
            <a:r>
              <a:rPr lang="en-IN" dirty="0"/>
              <a:t>                2) Program Counter                       11) Temperature Sensor</a:t>
            </a:r>
          </a:p>
          <a:p>
            <a:pPr marL="0" indent="0">
              <a:buNone/>
            </a:pPr>
            <a:r>
              <a:rPr lang="en-IN" dirty="0"/>
              <a:t>                3) SRAM                                           12) ADC</a:t>
            </a:r>
          </a:p>
          <a:p>
            <a:pPr marL="0" indent="0">
              <a:buNone/>
            </a:pPr>
            <a:r>
              <a:rPr lang="en-IN" dirty="0"/>
              <a:t>                4) Accumulator A                          13) DAC</a:t>
            </a:r>
          </a:p>
          <a:p>
            <a:pPr marL="0" indent="0">
              <a:buNone/>
            </a:pPr>
            <a:r>
              <a:rPr lang="en-IN" dirty="0"/>
              <a:t>                5) ALU                                              14) Instruction register</a:t>
            </a:r>
          </a:p>
          <a:p>
            <a:pPr marL="0" indent="0">
              <a:buNone/>
            </a:pPr>
            <a:r>
              <a:rPr lang="en-IN" dirty="0"/>
              <a:t>                6) Accumulator B            </a:t>
            </a:r>
          </a:p>
          <a:p>
            <a:pPr marL="0" indent="0">
              <a:buNone/>
            </a:pPr>
            <a:r>
              <a:rPr lang="en-IN" dirty="0"/>
              <a:t>                7) Input register</a:t>
            </a:r>
          </a:p>
          <a:p>
            <a:pPr marL="0" indent="0">
              <a:buNone/>
            </a:pPr>
            <a:r>
              <a:rPr lang="en-IN" dirty="0"/>
              <a:t>                8) Output Register</a:t>
            </a:r>
          </a:p>
          <a:p>
            <a:pPr marL="0" indent="0">
              <a:buNone/>
            </a:pPr>
            <a:r>
              <a:rPr lang="en-IN" dirty="0"/>
              <a:t>                  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598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Input Register</a:t>
            </a:r>
          </a:p>
        </p:txBody>
      </p:sp>
      <p:pic>
        <p:nvPicPr>
          <p:cNvPr id="4" name="Content Placeholder 3" descr="inpu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9213" y="1651380"/>
            <a:ext cx="8915400" cy="4626590"/>
          </a:xfrm>
        </p:spPr>
      </p:pic>
    </p:spTree>
    <p:extLst>
      <p:ext uri="{BB962C8B-B14F-4D97-AF65-F5344CB8AC3E}">
        <p14:creationId xmlns:p14="http://schemas.microsoft.com/office/powerpoint/2010/main" val="3029408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3E218-BA3D-4281-A311-00651398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7B00E-133E-45AA-85C8-CBDE82F3F6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12" y="1905000"/>
            <a:ext cx="8915399" cy="42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9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5015" y="1892121"/>
            <a:ext cx="618186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Data7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 err="1"/>
              <a:t>Enb</a:t>
            </a:r>
            <a:endParaRPr lang="en-IN" sz="10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25C9D-89CB-4AB2-9448-2C9599ED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FB48C-DD61-4ED4-AFCC-00423B8862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12" y="1786856"/>
            <a:ext cx="9102054" cy="4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8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8-bit register.</a:t>
            </a:r>
          </a:p>
          <a:p>
            <a:r>
              <a:rPr lang="en-IN" dirty="0"/>
              <a:t>Based on 8 D-registers cell.</a:t>
            </a:r>
          </a:p>
          <a:p>
            <a:r>
              <a:rPr lang="en-IN" dirty="0"/>
              <a:t>Instruction performed at end of the program</a:t>
            </a:r>
          </a:p>
          <a:p>
            <a:r>
              <a:rPr lang="en-IN" dirty="0"/>
              <a:t>Stores the output data on a fall edge of clock.</a:t>
            </a:r>
          </a:p>
          <a:p>
            <a:r>
              <a:rPr lang="en-IN" dirty="0"/>
              <a:t>Connected to Bluetooth circuit for transfer the content of internal bus to outside terminal </a:t>
            </a:r>
          </a:p>
        </p:txBody>
      </p:sp>
    </p:spTree>
    <p:extLst>
      <p:ext uri="{BB962C8B-B14F-4D97-AF65-F5344CB8AC3E}">
        <p14:creationId xmlns:p14="http://schemas.microsoft.com/office/powerpoint/2010/main" val="2123163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Output Register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F17216-31D9-46EB-9CCB-D06D6C3A6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3924F-BE7D-4633-8E87-1845B22201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12" y="2044699"/>
            <a:ext cx="9004373" cy="40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54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6" y="2133600"/>
            <a:ext cx="7938964" cy="3778250"/>
          </a:xfrm>
        </p:spPr>
      </p:pic>
    </p:spTree>
    <p:extLst>
      <p:ext uri="{BB962C8B-B14F-4D97-AF65-F5344CB8AC3E}">
        <p14:creationId xmlns:p14="http://schemas.microsoft.com/office/powerpoint/2010/main" val="3437660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3803" y="1892121"/>
            <a:ext cx="48939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In8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Lout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CLK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000" dirty="0"/>
              <a:t>Out8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36C90B-61A2-47B2-A2EB-5B27E522CE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43200" y="1627810"/>
            <a:ext cx="8976219" cy="41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60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2133600"/>
            <a:ext cx="9259351" cy="3777622"/>
          </a:xfrm>
        </p:spPr>
        <p:txBody>
          <a:bodyPr/>
          <a:lstStyle/>
          <a:p>
            <a:r>
              <a:rPr lang="en-IN" dirty="0"/>
              <a:t>8 bit ADC converts an </a:t>
            </a:r>
            <a:r>
              <a:rPr lang="en-IN" dirty="0" err="1"/>
              <a:t>analog</a:t>
            </a:r>
            <a:r>
              <a:rPr lang="en-IN" dirty="0"/>
              <a:t> value into 8 bit digital value.</a:t>
            </a:r>
          </a:p>
          <a:p>
            <a:r>
              <a:rPr lang="en-IN" dirty="0"/>
              <a:t>Used resister ladder generates voltage reference used by voltage comparator</a:t>
            </a:r>
          </a:p>
          <a:p>
            <a:r>
              <a:rPr lang="en-IN" dirty="0"/>
              <a:t>Open loop amplifier used as a voltage comparator. </a:t>
            </a:r>
          </a:p>
          <a:p>
            <a:r>
              <a:rPr lang="en-IN" dirty="0"/>
              <a:t>Flash converter used for very high sampling rates.</a:t>
            </a:r>
          </a:p>
          <a:p>
            <a:r>
              <a:rPr lang="en-IN" dirty="0"/>
              <a:t>Thermometer code into binary code.</a:t>
            </a:r>
          </a:p>
        </p:txBody>
      </p:sp>
    </p:spTree>
    <p:extLst>
      <p:ext uri="{BB962C8B-B14F-4D97-AF65-F5344CB8AC3E}">
        <p14:creationId xmlns:p14="http://schemas.microsoft.com/office/powerpoint/2010/main" val="1251672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ADC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56241"/>
            <a:ext cx="8915400" cy="2932967"/>
          </a:xfrm>
        </p:spPr>
      </p:pic>
    </p:spTree>
    <p:extLst>
      <p:ext uri="{BB962C8B-B14F-4D97-AF65-F5344CB8AC3E}">
        <p14:creationId xmlns:p14="http://schemas.microsoft.com/office/powerpoint/2010/main" val="2805182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66" y="2133600"/>
            <a:ext cx="4975115" cy="3778250"/>
          </a:xfrm>
        </p:spPr>
      </p:pic>
    </p:spTree>
    <p:extLst>
      <p:ext uri="{BB962C8B-B14F-4D97-AF65-F5344CB8AC3E}">
        <p14:creationId xmlns:p14="http://schemas.microsoft.com/office/powerpoint/2010/main" val="40350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VSM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VSM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4546" y="1755867"/>
            <a:ext cx="910046" cy="3724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2340079" y="2341729"/>
            <a:ext cx="910046" cy="374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Left-Right Arrow 20"/>
          <p:cNvSpPr/>
          <p:nvPr/>
        </p:nvSpPr>
        <p:spPr>
          <a:xfrm>
            <a:off x="6261970" y="1905001"/>
            <a:ext cx="430127" cy="338066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Down Arrow 29"/>
          <p:cNvSpPr/>
          <p:nvPr/>
        </p:nvSpPr>
        <p:spPr>
          <a:xfrm>
            <a:off x="3968922" y="2730292"/>
            <a:ext cx="327546" cy="113189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Down Arrow 30"/>
          <p:cNvSpPr/>
          <p:nvPr/>
        </p:nvSpPr>
        <p:spPr>
          <a:xfrm>
            <a:off x="4521388" y="2726562"/>
            <a:ext cx="107430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/>
          <p:cNvSpPr txBox="1"/>
          <p:nvPr/>
        </p:nvSpPr>
        <p:spPr>
          <a:xfrm>
            <a:off x="4396773" y="3200316"/>
            <a:ext cx="132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Enable signal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77586" y="1937128"/>
            <a:ext cx="372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6" idx="3"/>
          </p:cNvCxnSpPr>
          <p:nvPr/>
        </p:nvCxnSpPr>
        <p:spPr>
          <a:xfrm flipV="1">
            <a:off x="3250125" y="2528816"/>
            <a:ext cx="411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5619806" y="2090237"/>
            <a:ext cx="367540" cy="2932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</p:spTree>
    <p:extLst>
      <p:ext uri="{BB962C8B-B14F-4D97-AF65-F5344CB8AC3E}">
        <p14:creationId xmlns:p14="http://schemas.microsoft.com/office/powerpoint/2010/main" val="414012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5" y="1905000"/>
            <a:ext cx="7496372" cy="4006850"/>
          </a:xfrm>
        </p:spPr>
      </p:pic>
      <p:sp>
        <p:nvSpPr>
          <p:cNvPr id="5" name="TextBox 4"/>
          <p:cNvSpPr txBox="1"/>
          <p:nvPr/>
        </p:nvSpPr>
        <p:spPr>
          <a:xfrm>
            <a:off x="2253803" y="1892121"/>
            <a:ext cx="48939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Vin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ao</a:t>
            </a:r>
            <a:endParaRPr lang="en-IN" sz="12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a3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a4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a6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a7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c0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c1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c2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c3.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C11</a:t>
            </a:r>
          </a:p>
        </p:txBody>
      </p:sp>
    </p:spTree>
    <p:extLst>
      <p:ext uri="{BB962C8B-B14F-4D97-AF65-F5344CB8AC3E}">
        <p14:creationId xmlns:p14="http://schemas.microsoft.com/office/powerpoint/2010/main" val="3354866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767" y="2133600"/>
            <a:ext cx="9758149" cy="3777622"/>
          </a:xfrm>
        </p:spPr>
        <p:txBody>
          <a:bodyPr/>
          <a:lstStyle/>
          <a:p>
            <a:r>
              <a:rPr lang="en-IN" dirty="0"/>
              <a:t>Digital to </a:t>
            </a:r>
            <a:r>
              <a:rPr lang="en-IN" dirty="0" err="1"/>
              <a:t>Analog</a:t>
            </a:r>
            <a:r>
              <a:rPr lang="en-IN" dirty="0"/>
              <a:t> conversion</a:t>
            </a:r>
          </a:p>
          <a:p>
            <a:r>
              <a:rPr lang="en-IN" dirty="0"/>
              <a:t>Used R-2R Ladder for simple and inexpensive way to perform DA conversion.</a:t>
            </a:r>
          </a:p>
          <a:p>
            <a:r>
              <a:rPr lang="en-IN" dirty="0"/>
              <a:t>The digital data are entered through the 8 lines (D0 to D7) which is to be converted to an equivalent </a:t>
            </a:r>
            <a:r>
              <a:rPr lang="en-IN" dirty="0" err="1"/>
              <a:t>analog</a:t>
            </a:r>
            <a:r>
              <a:rPr lang="en-IN" dirty="0"/>
              <a:t> voltage (</a:t>
            </a:r>
            <a:r>
              <a:rPr lang="en-IN" dirty="0" err="1"/>
              <a:t>Vout</a:t>
            </a:r>
            <a:r>
              <a:rPr lang="en-IN" dirty="0"/>
              <a:t>) by the mean of the R/2R resistor network.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040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DAC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1905001"/>
            <a:ext cx="8915400" cy="3529884"/>
          </a:xfrm>
        </p:spPr>
      </p:pic>
    </p:spTree>
    <p:extLst>
      <p:ext uri="{BB962C8B-B14F-4D97-AF65-F5344CB8AC3E}">
        <p14:creationId xmlns:p14="http://schemas.microsoft.com/office/powerpoint/2010/main" val="1538755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2318198"/>
            <a:ext cx="8421150" cy="3322748"/>
          </a:xfrm>
        </p:spPr>
      </p:pic>
    </p:spTree>
    <p:extLst>
      <p:ext uri="{BB962C8B-B14F-4D97-AF65-F5344CB8AC3E}">
        <p14:creationId xmlns:p14="http://schemas.microsoft.com/office/powerpoint/2010/main" val="761744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99" y="2133600"/>
            <a:ext cx="8516713" cy="3778250"/>
          </a:xfrm>
        </p:spPr>
      </p:pic>
      <p:sp>
        <p:nvSpPr>
          <p:cNvPr id="5" name="TextBox 4"/>
          <p:cNvSpPr txBox="1"/>
          <p:nvPr/>
        </p:nvSpPr>
        <p:spPr>
          <a:xfrm>
            <a:off x="2125015" y="1892121"/>
            <a:ext cx="618186" cy="418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Do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D1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D2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D3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D4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D5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D6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D7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Vbias</a:t>
            </a:r>
            <a:endParaRPr lang="en-IN" sz="1200" dirty="0"/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Vbias</a:t>
            </a:r>
            <a:endParaRPr lang="en-IN" sz="1200" dirty="0"/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/>
              <a:t>R-2R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1200" dirty="0" err="1"/>
              <a:t>Vout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30531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Temperature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PN Diode serves as a temperature sensor.</a:t>
            </a:r>
          </a:p>
          <a:p>
            <a:r>
              <a:rPr lang="en-IN" dirty="0"/>
              <a:t>Diode voltage serves as a measuring of the temperature.</a:t>
            </a:r>
          </a:p>
          <a:p>
            <a:r>
              <a:rPr lang="en-IN" dirty="0" err="1"/>
              <a:t>pMOS</a:t>
            </a:r>
            <a:r>
              <a:rPr lang="en-IN" dirty="0"/>
              <a:t> device serves as a load </a:t>
            </a:r>
          </a:p>
          <a:p>
            <a:r>
              <a:rPr lang="en-IN" dirty="0"/>
              <a:t>-40 °C to 120 °C with a step of 20 °C.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227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Temperature sensor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81" y="2133600"/>
            <a:ext cx="4289620" cy="3778250"/>
          </a:xfrm>
        </p:spPr>
      </p:pic>
    </p:spTree>
    <p:extLst>
      <p:ext uri="{BB962C8B-B14F-4D97-AF65-F5344CB8AC3E}">
        <p14:creationId xmlns:p14="http://schemas.microsoft.com/office/powerpoint/2010/main" val="1022975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Schematic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2133600"/>
            <a:ext cx="5474978" cy="3778250"/>
          </a:xfrm>
        </p:spPr>
      </p:pic>
    </p:spTree>
    <p:extLst>
      <p:ext uri="{BB962C8B-B14F-4D97-AF65-F5344CB8AC3E}">
        <p14:creationId xmlns:p14="http://schemas.microsoft.com/office/powerpoint/2010/main" val="2698137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09" y="1905000"/>
            <a:ext cx="8229414" cy="4468504"/>
          </a:xfrm>
        </p:spPr>
      </p:pic>
    </p:spTree>
    <p:extLst>
      <p:ext uri="{BB962C8B-B14F-4D97-AF65-F5344CB8AC3E}">
        <p14:creationId xmlns:p14="http://schemas.microsoft.com/office/powerpoint/2010/main" val="618640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Temperature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72" y="1905001"/>
            <a:ext cx="7956645" cy="4673220"/>
          </a:xfrm>
        </p:spPr>
      </p:pic>
    </p:spTree>
    <p:extLst>
      <p:ext uri="{BB962C8B-B14F-4D97-AF65-F5344CB8AC3E}">
        <p14:creationId xmlns:p14="http://schemas.microsoft.com/office/powerpoint/2010/main" val="203145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Enable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the control of the bus.</a:t>
            </a:r>
          </a:p>
          <a:p>
            <a:r>
              <a:rPr lang="en-IN" dirty="0"/>
              <a:t>Enable A – Authorize A to take control of the bus.</a:t>
            </a:r>
          </a:p>
          <a:p>
            <a:r>
              <a:rPr lang="en-IN" dirty="0" err="1"/>
              <a:t>EnableAlu</a:t>
            </a:r>
            <a:r>
              <a:rPr lang="en-IN" dirty="0"/>
              <a:t> – Put the result of ALU on the bus.</a:t>
            </a:r>
          </a:p>
          <a:p>
            <a:r>
              <a:rPr lang="en-IN" dirty="0" err="1"/>
              <a:t>EnableInstr</a:t>
            </a:r>
            <a:r>
              <a:rPr lang="en-IN" dirty="0"/>
              <a:t> – Put the data part of the instruction on the bus.</a:t>
            </a:r>
          </a:p>
          <a:p>
            <a:r>
              <a:rPr lang="en-IN" dirty="0" err="1"/>
              <a:t>EnableIn</a:t>
            </a:r>
            <a:r>
              <a:rPr lang="en-IN" dirty="0"/>
              <a:t> – Transfer the content of external input on the bus.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221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Data Array</a:t>
            </a:r>
            <a:br>
              <a:rPr lang="en-IN" sz="1800" dirty="0"/>
            </a:br>
            <a:br>
              <a:rPr lang="en-IN" sz="1800" dirty="0"/>
            </a:br>
            <a:r>
              <a:rPr lang="en-IN" sz="1800" dirty="0"/>
              <a:t>Final value </a:t>
            </a:r>
            <a:r>
              <a:rPr lang="en-IN" sz="1800" dirty="0" err="1"/>
              <a:t>Vref</a:t>
            </a:r>
            <a:r>
              <a:rPr lang="en-IN" sz="1800" dirty="0"/>
              <a:t> added to the data array.</a:t>
            </a:r>
            <a:br>
              <a:rPr lang="en-IN" sz="1800" dirty="0"/>
            </a:br>
            <a:r>
              <a:rPr lang="en-IN" sz="1800" dirty="0" err="1"/>
              <a:t>Vref</a:t>
            </a:r>
            <a:r>
              <a:rPr lang="en-IN" sz="1800" dirty="0"/>
              <a:t> decreases linearly with temperature with Slope of around –1.2 mV/°C.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50772"/>
            <a:ext cx="8457148" cy="4172754"/>
          </a:xfrm>
        </p:spPr>
      </p:pic>
    </p:spTree>
    <p:extLst>
      <p:ext uri="{BB962C8B-B14F-4D97-AF65-F5344CB8AC3E}">
        <p14:creationId xmlns:p14="http://schemas.microsoft.com/office/powerpoint/2010/main" val="1764836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Radio Frequency - Bluetooth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Frequency – 2.4 GHz.</a:t>
            </a:r>
          </a:p>
          <a:p>
            <a:r>
              <a:rPr lang="en-IN" dirty="0"/>
              <a:t>Data rate – 0.72 - 10Mb/s</a:t>
            </a:r>
          </a:p>
          <a:p>
            <a:r>
              <a:rPr lang="en-IN" dirty="0"/>
              <a:t>Output power – 100mW</a:t>
            </a:r>
          </a:p>
        </p:txBody>
      </p:sp>
    </p:spTree>
    <p:extLst>
      <p:ext uri="{BB962C8B-B14F-4D97-AF65-F5344CB8AC3E}">
        <p14:creationId xmlns:p14="http://schemas.microsoft.com/office/powerpoint/2010/main" val="4277864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Radio Frequency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57099" y="3521122"/>
            <a:ext cx="1815152" cy="8871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Voltage Controlled Oscillator</a:t>
            </a:r>
          </a:p>
        </p:txBody>
      </p:sp>
      <p:sp>
        <p:nvSpPr>
          <p:cNvPr id="6" name="Pentagon 5"/>
          <p:cNvSpPr/>
          <p:nvPr/>
        </p:nvSpPr>
        <p:spPr>
          <a:xfrm>
            <a:off x="5581934" y="3521122"/>
            <a:ext cx="1924335" cy="887105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Power Amplifier</a:t>
            </a:r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872251" y="3964675"/>
            <a:ext cx="709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</p:cNvCxnSpPr>
          <p:nvPr/>
        </p:nvCxnSpPr>
        <p:spPr>
          <a:xfrm flipV="1">
            <a:off x="7506269" y="3964674"/>
            <a:ext cx="69603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15952" y="3125337"/>
            <a:ext cx="0" cy="839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8093122" y="3002507"/>
            <a:ext cx="218365" cy="150126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193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of Radio frequency circuit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6" y="2099256"/>
            <a:ext cx="9057627" cy="3773510"/>
          </a:xfrm>
        </p:spPr>
      </p:pic>
    </p:spTree>
    <p:extLst>
      <p:ext uri="{BB962C8B-B14F-4D97-AF65-F5344CB8AC3E}">
        <p14:creationId xmlns:p14="http://schemas.microsoft.com/office/powerpoint/2010/main" val="3468451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B0E8A-2A8F-4737-ADEC-CAF4411A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DA486-8B0B-4035-88E9-1913562E3B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2133600"/>
            <a:ext cx="8915400" cy="3679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9684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http://srv-wwwperso.insa-toulouse.fr/~sicard/microwind/students.html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0996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THANKS TO OUR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                                      </a:t>
            </a:r>
          </a:p>
          <a:p>
            <a:pPr marL="0" indent="0">
              <a:buNone/>
            </a:pPr>
            <a:r>
              <a:rPr lang="en-IN" b="1" dirty="0"/>
              <a:t>                               </a:t>
            </a:r>
            <a:r>
              <a:rPr lang="en-IN" sz="3200" b="1" dirty="0" err="1"/>
              <a:t>Dr.Lionel</a:t>
            </a:r>
            <a:r>
              <a:rPr lang="en-IN" sz="3200" b="1" dirty="0"/>
              <a:t> </a:t>
            </a:r>
            <a:r>
              <a:rPr lang="en-IN" sz="3200" b="1" dirty="0" err="1"/>
              <a:t>Trojman</a:t>
            </a:r>
            <a:r>
              <a:rPr lang="en-IN" sz="3200" b="1" dirty="0"/>
              <a:t>, PhD</a:t>
            </a:r>
          </a:p>
          <a:p>
            <a:pPr marL="0" indent="0">
              <a:buNone/>
            </a:pPr>
            <a:r>
              <a:rPr lang="en-IN" b="1" dirty="0"/>
              <a:t>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44415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Thanks to our guide</a:t>
            </a:r>
          </a:p>
        </p:txBody>
      </p:sp>
    </p:spTree>
    <p:extLst>
      <p:ext uri="{BB962C8B-B14F-4D97-AF65-F5344CB8AC3E}">
        <p14:creationId xmlns:p14="http://schemas.microsoft.com/office/powerpoint/2010/main" val="981979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071" y="237563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330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times phases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IN" dirty="0"/>
              <a:t>Execution of one instruction is based on four times phases.</a:t>
            </a:r>
          </a:p>
          <a:p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464417" y="2524259"/>
            <a:ext cx="12879" cy="29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5594"/>
              </p:ext>
            </p:extLst>
          </p:nvPr>
        </p:nvGraphicFramePr>
        <p:xfrm>
          <a:off x="2882007" y="2524259"/>
          <a:ext cx="8127999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1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 state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content of the desired memory location is loaded into the instruction register.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2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Increment state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program counter address is incremented. The instruction register provides the microinstruction decoder with the instruction.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3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Execute step 1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Depending on the instruction, the microprocessor performs the first step of the execution phase.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4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Execute step 2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microprocessor performs the second step of the execution phase.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60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3833"/>
            <a:ext cx="8915400" cy="519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VSM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1503" y="1770229"/>
            <a:ext cx="1958304" cy="945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Microinstruction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252" y="1755867"/>
            <a:ext cx="1154334" cy="960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Phase 1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5391" y="3870173"/>
            <a:ext cx="2064415" cy="641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Counter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5392" y="4931071"/>
            <a:ext cx="2064414" cy="657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Program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5392" y="6008427"/>
            <a:ext cx="2064414" cy="668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Instruction Register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099" y="2942790"/>
            <a:ext cx="181985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2098" y="1755867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2097" y="4106579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Accumulator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0174" y="5066025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Input Register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0173" y="6025471"/>
            <a:ext cx="181985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Output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5869" y="5987940"/>
            <a:ext cx="1644703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Bluetooth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25870" y="5066025"/>
            <a:ext cx="1644702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Temperature sensor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16326" y="5066025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16326" y="6008427"/>
            <a:ext cx="832208" cy="668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3724" y="1632837"/>
            <a:ext cx="259003" cy="51629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Left-Right Arrow 20"/>
          <p:cNvSpPr/>
          <p:nvPr/>
        </p:nvSpPr>
        <p:spPr>
          <a:xfrm>
            <a:off x="6261970" y="1905001"/>
            <a:ext cx="430127" cy="338066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Arrow 22"/>
          <p:cNvSpPr/>
          <p:nvPr/>
        </p:nvSpPr>
        <p:spPr>
          <a:xfrm>
            <a:off x="6261970" y="315114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>
            <a:off x="6261970" y="5206681"/>
            <a:ext cx="430127" cy="33437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6261970" y="4288120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25"/>
          <p:cNvSpPr/>
          <p:nvPr/>
        </p:nvSpPr>
        <p:spPr>
          <a:xfrm>
            <a:off x="6273876" y="6173763"/>
            <a:ext cx="430127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26"/>
          <p:cNvSpPr/>
          <p:nvPr/>
        </p:nvSpPr>
        <p:spPr>
          <a:xfrm>
            <a:off x="5636184" y="6193546"/>
            <a:ext cx="367540" cy="3380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4449170" y="4511618"/>
            <a:ext cx="327546" cy="4194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4449170" y="5606018"/>
            <a:ext cx="327546" cy="41945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7451678" y="2424608"/>
            <a:ext cx="368489" cy="5116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Up Arrow 32"/>
          <p:cNvSpPr/>
          <p:nvPr/>
        </p:nvSpPr>
        <p:spPr>
          <a:xfrm>
            <a:off x="7481358" y="3611531"/>
            <a:ext cx="309127" cy="495048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8520026" y="6193546"/>
            <a:ext cx="496300" cy="3182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9852020" y="6168788"/>
            <a:ext cx="479335" cy="3430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>
            <a:off x="8520026" y="5261058"/>
            <a:ext cx="496300" cy="27999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Arrow 36"/>
          <p:cNvSpPr/>
          <p:nvPr/>
        </p:nvSpPr>
        <p:spPr>
          <a:xfrm>
            <a:off x="9848534" y="5231261"/>
            <a:ext cx="477335" cy="33826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88735" y="1905000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735" y="2528047"/>
            <a:ext cx="372768" cy="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19806" y="1283934"/>
            <a:ext cx="13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Internal bus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88735" y="2090237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8" idx="1"/>
          </p:cNvCxnSpPr>
          <p:nvPr/>
        </p:nvCxnSpPr>
        <p:spPr>
          <a:xfrm rot="5400000">
            <a:off x="2616825" y="3654471"/>
            <a:ext cx="2544118" cy="666984"/>
          </a:xfrm>
          <a:prstGeom prst="bentConnector4">
            <a:avLst>
              <a:gd name="adj1" fmla="val 26093"/>
              <a:gd name="adj2" fmla="val 13427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endCxn id="9" idx="1"/>
          </p:cNvCxnSpPr>
          <p:nvPr/>
        </p:nvCxnSpPr>
        <p:spPr>
          <a:xfrm rot="5400000">
            <a:off x="1908691" y="4362604"/>
            <a:ext cx="3626895" cy="333492"/>
          </a:xfrm>
          <a:prstGeom prst="bentConnector4">
            <a:avLst>
              <a:gd name="adj1" fmla="val 11651"/>
              <a:gd name="adj2" fmla="val 30967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88735" y="2253492"/>
            <a:ext cx="3727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029956" y="6407490"/>
            <a:ext cx="111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LoadInstr</a:t>
            </a:r>
            <a:endParaRPr lang="en-IN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3727778" y="3399985"/>
            <a:ext cx="111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ReadMem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547752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10679</TotalTime>
  <Words>1647</Words>
  <Application>Microsoft Office PowerPoint</Application>
  <PresentationFormat>Widescreen</PresentationFormat>
  <Paragraphs>518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Century Gothic</vt:lpstr>
      <vt:lpstr>Wingdings 3</vt:lpstr>
      <vt:lpstr>Wisp</vt:lpstr>
      <vt:lpstr>Implementation of Micro-Chip for IoT applications </vt:lpstr>
      <vt:lpstr>OBJECTIVE</vt:lpstr>
      <vt:lpstr>Scale Down Benefits</vt:lpstr>
      <vt:lpstr>Microwind Software </vt:lpstr>
      <vt:lpstr>Very Simple Microprocessor  Architecture</vt:lpstr>
      <vt:lpstr>VSM Architecture</vt:lpstr>
      <vt:lpstr>Enable Signal</vt:lpstr>
      <vt:lpstr>Four times phases</vt:lpstr>
      <vt:lpstr>Phase 1</vt:lpstr>
      <vt:lpstr>Phase 2</vt:lpstr>
      <vt:lpstr>Load Instruction(LDA=00000101)</vt:lpstr>
      <vt:lpstr>Get Input (IN=00000100)</vt:lpstr>
      <vt:lpstr>Subtraction(SUB=00000010)</vt:lpstr>
      <vt:lpstr>Give Output (OUT=00000011)</vt:lpstr>
      <vt:lpstr>D-register</vt:lpstr>
      <vt:lpstr>Layout of D-register</vt:lpstr>
      <vt:lpstr>Schematic Diagram</vt:lpstr>
      <vt:lpstr>Simulation result</vt:lpstr>
      <vt:lpstr>Microinstruction</vt:lpstr>
      <vt:lpstr>Layout of Microinstruction</vt:lpstr>
      <vt:lpstr>Schematic Diagram</vt:lpstr>
      <vt:lpstr>Program Counter</vt:lpstr>
      <vt:lpstr>Schematic Diagram</vt:lpstr>
      <vt:lpstr>Layout of Program Counter</vt:lpstr>
      <vt:lpstr>Simulation result</vt:lpstr>
      <vt:lpstr>Program Memory - SRAM</vt:lpstr>
      <vt:lpstr>Layout of Program Memory</vt:lpstr>
      <vt:lpstr>Schematic Diagram</vt:lpstr>
      <vt:lpstr>Phase Generator</vt:lpstr>
      <vt:lpstr>Layout of Phase Generator</vt:lpstr>
      <vt:lpstr>Schematic Diagram</vt:lpstr>
      <vt:lpstr>Simulation Result</vt:lpstr>
      <vt:lpstr>Instruction Register</vt:lpstr>
      <vt:lpstr>Layout of Instruction Register</vt:lpstr>
      <vt:lpstr>Schematic Diagram</vt:lpstr>
      <vt:lpstr>Simulation Result</vt:lpstr>
      <vt:lpstr>ACCUMULATOR A</vt:lpstr>
      <vt:lpstr>Layout of Accumulator A</vt:lpstr>
      <vt:lpstr>Schematic Diagram</vt:lpstr>
      <vt:lpstr>Simulation Result</vt:lpstr>
      <vt:lpstr>Arithmetic Logic Unit - ALU</vt:lpstr>
      <vt:lpstr>Layout of ALU</vt:lpstr>
      <vt:lpstr>Schematic diagram</vt:lpstr>
      <vt:lpstr>Simulation result</vt:lpstr>
      <vt:lpstr>Accumulator B</vt:lpstr>
      <vt:lpstr>Layout of Accumulator B</vt:lpstr>
      <vt:lpstr>Schematic Diagram</vt:lpstr>
      <vt:lpstr>Simulation result</vt:lpstr>
      <vt:lpstr>Input Register</vt:lpstr>
      <vt:lpstr>Layout of Input Register</vt:lpstr>
      <vt:lpstr>Schematic Diagram</vt:lpstr>
      <vt:lpstr>Simulation result</vt:lpstr>
      <vt:lpstr>Output Register</vt:lpstr>
      <vt:lpstr>Layout of Output Register</vt:lpstr>
      <vt:lpstr>Schematic Diagram</vt:lpstr>
      <vt:lpstr>Simulation result</vt:lpstr>
      <vt:lpstr>ADC</vt:lpstr>
      <vt:lpstr>Layout of ADC</vt:lpstr>
      <vt:lpstr>Schematic diagram</vt:lpstr>
      <vt:lpstr>Simulation result</vt:lpstr>
      <vt:lpstr>DAC</vt:lpstr>
      <vt:lpstr>Layout of DAC</vt:lpstr>
      <vt:lpstr>Schematic Diagram</vt:lpstr>
      <vt:lpstr>Simulation result</vt:lpstr>
      <vt:lpstr>Temperature Sensor</vt:lpstr>
      <vt:lpstr>Layout of Temperature sensor</vt:lpstr>
      <vt:lpstr>Schematic Diagram</vt:lpstr>
      <vt:lpstr>Simulation result</vt:lpstr>
      <vt:lpstr>Temperature Analysis</vt:lpstr>
      <vt:lpstr>Data Array  Final value Vref added to the data array. Vref decreases linearly with temperature with Slope of around –1.2 mV/°C. </vt:lpstr>
      <vt:lpstr>Radio Frequency - Bluetooth</vt:lpstr>
      <vt:lpstr>Block Diagram</vt:lpstr>
      <vt:lpstr>Layout of Radio frequency circuit</vt:lpstr>
      <vt:lpstr>Simulation result</vt:lpstr>
      <vt:lpstr>References:</vt:lpstr>
      <vt:lpstr>THANKS TO OUR PROFESSOR</vt:lpstr>
      <vt:lpstr>Thanks to our guide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Micro-Chip for IoT applications </dc:title>
  <dc:creator>Windows User</dc:creator>
  <cp:lastModifiedBy>dhinesh kumar</cp:lastModifiedBy>
  <cp:revision>120</cp:revision>
  <dcterms:created xsi:type="dcterms:W3CDTF">2020-01-18T18:35:49Z</dcterms:created>
  <dcterms:modified xsi:type="dcterms:W3CDTF">2020-02-17T19:59:51Z</dcterms:modified>
</cp:coreProperties>
</file>